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8" r:id="rId3"/>
    <p:sldId id="266" r:id="rId4"/>
    <p:sldId id="261" r:id="rId5"/>
    <p:sldId id="309" r:id="rId6"/>
    <p:sldId id="310" r:id="rId7"/>
    <p:sldId id="311" r:id="rId8"/>
    <p:sldId id="312" r:id="rId9"/>
    <p:sldId id="313" r:id="rId10"/>
    <p:sldId id="314" r:id="rId11"/>
    <p:sldId id="263" r:id="rId12"/>
    <p:sldId id="315" r:id="rId13"/>
    <p:sldId id="316" r:id="rId14"/>
    <p:sldId id="317" r:id="rId15"/>
    <p:sldId id="318" r:id="rId16"/>
    <p:sldId id="319" r:id="rId17"/>
    <p:sldId id="320" r:id="rId18"/>
    <p:sldId id="323" r:id="rId19"/>
    <p:sldId id="308" r:id="rId20"/>
    <p:sldId id="324" r:id="rId21"/>
    <p:sldId id="322" r:id="rId22"/>
    <p:sldId id="325" r:id="rId23"/>
    <p:sldId id="326" r:id="rId24"/>
    <p:sldId id="327" r:id="rId25"/>
    <p:sldId id="328" r:id="rId26"/>
    <p:sldId id="329" r:id="rId27"/>
    <p:sldId id="265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9D52921-85D0-E811-9438-C521B2D10A4D}" name="송대석" initials="송" userId="송대석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2AF"/>
    <a:srgbClr val="4C4747"/>
    <a:srgbClr val="FEC9B8"/>
    <a:srgbClr val="FD6231"/>
    <a:srgbClr val="C8E4E5"/>
    <a:srgbClr val="FE9E7E"/>
    <a:srgbClr val="C4C8C9"/>
    <a:srgbClr val="B1B3B2"/>
    <a:srgbClr val="C6CACB"/>
    <a:srgbClr val="C7CC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70" autoAdjust="0"/>
    <p:restoredTop sz="87093" autoAdjust="0"/>
  </p:normalViewPr>
  <p:slideViewPr>
    <p:cSldViewPr snapToGrid="0" showGuides="1">
      <p:cViewPr>
        <p:scale>
          <a:sx n="75" d="100"/>
          <a:sy n="75" d="100"/>
        </p:scale>
        <p:origin x="-1398" y="27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29AEE-E77B-4AC3-903B-0FDB56D08C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C02B1E-3F4A-4131-B517-290970B7B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780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4114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>
                <a:solidFill>
                  <a:srgbClr val="000000"/>
                </a:solidFill>
                <a:latin typeface="Arial" panose="020B0604020202020204" pitchFamily="34" charset="0"/>
              </a:rPr>
              <a:t>valueRange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인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0~8, [0,8)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구간을 </a:t>
            </a:r>
            <a:r>
              <a:rPr lang="en-US" altLang="ko-KR" dirty="0" err="1">
                <a:solidFill>
                  <a:srgbClr val="000000"/>
                </a:solidFill>
                <a:latin typeface="Arial" panose="020B0604020202020204" pitchFamily="34" charset="0"/>
              </a:rPr>
              <a:t>histSize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(4)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개로 분할하여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[0,1] [2,3] [4,5] [6,7]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로 나누고</a:t>
            </a:r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A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의 각 값들을 참조해서 각 구간에 맞게 개수를 새어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hist(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히스토그램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)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에 개수를 넣은 값이</a:t>
            </a:r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[0,1] 9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개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, [2,3] 3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개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, [4,5] 2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개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, [6,7] 2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개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이다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  <a:p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해당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true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가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false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값이 되면 등간격이 아니게 되고 </a:t>
            </a:r>
            <a:r>
              <a:rPr lang="en-US" altLang="ko-KR" dirty="0" err="1">
                <a:solidFill>
                  <a:srgbClr val="000000"/>
                </a:solidFill>
                <a:latin typeface="Arial" panose="020B0604020202020204" pitchFamily="34" charset="0"/>
              </a:rPr>
              <a:t>valueRange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안의 값들을 </a:t>
            </a:r>
            <a:r>
              <a:rPr lang="en-US" altLang="ko-KR" dirty="0" err="1">
                <a:solidFill>
                  <a:srgbClr val="000000"/>
                </a:solidFill>
                <a:latin typeface="Arial" panose="020B0604020202020204" pitchFamily="34" charset="0"/>
              </a:rPr>
              <a:t>histSize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개가 되도록 간격은 신경 안 쓰고 분할한다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6445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앞선 코드를 활용한 그레이 스케일 이미지에 대한 히스토그램 계산</a:t>
            </a:r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0~255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를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64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구간으로 등간격으로 나누고 해당 값을 정규화 한다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6399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채널은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BGR 3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개 채널 중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0(blue)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와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1(green)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을 대상으로 하므로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2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차원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(dims)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이고</a:t>
            </a:r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각 채널에서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0~255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를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64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개의 구간으로 나눠서 히스토그램을 계산한 뒤 정규화 한다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708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화소값의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범위가 좁은 </a:t>
            </a:r>
            <a:r>
              <a:rPr lang="ko-KR" alt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저대비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입력 영상을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ko-KR" alt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화소값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범위가 넓은 </a:t>
            </a:r>
            <a:r>
              <a:rPr lang="ko-KR" alt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고대비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출력영상으로 얻을 수 있다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즉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보기에 더 </a:t>
            </a:r>
            <a:r>
              <a:rPr lang="ko-KR" alt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선명해진다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다음은 실제 영상에 해본 결과다</a:t>
            </a:r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3252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>
                <a:solidFill>
                  <a:srgbClr val="000000"/>
                </a:solidFill>
                <a:latin typeface="Arial" panose="020B0604020202020204" pitchFamily="34" charset="0"/>
              </a:rPr>
              <a:t>Opencv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에서 제공하는 </a:t>
            </a:r>
            <a:r>
              <a:rPr lang="en-US" altLang="ko-KR" dirty="0" err="1">
                <a:solidFill>
                  <a:srgbClr val="000000"/>
                </a:solidFill>
                <a:latin typeface="Arial" panose="020B0604020202020204" pitchFamily="34" charset="0"/>
              </a:rPr>
              <a:t>equalizeHist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를 통해서도 평활화를 할 수 있다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다음은 실제 영상에 적용한 사례이다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334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예제랑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동일하게 정규분포 난수로 생성한 행렬이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1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채널이 아니라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2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채널이면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히스토그램의 모양은 다음과 같아진다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EMD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로 거리 계산한 결과는 다음과 같다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5215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0789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38633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7794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37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3268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6619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9523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5757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9984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38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324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THRESH_OTSU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가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type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으로 주어지면 </a:t>
            </a:r>
            <a:r>
              <a:rPr lang="ko-KR" alt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임계값에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관계없이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Otsu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알고리즘으로 최적 </a:t>
            </a:r>
            <a:r>
              <a:rPr lang="ko-KR" alt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임계값을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계산하고 영상을 처리한다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645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최대값은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 255,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21*21 block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에서의 평균을 계산하고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5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를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뺀 값이 </a:t>
            </a:r>
            <a:r>
              <a:rPr lang="ko-KR" alt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임계값이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되어 </a:t>
            </a:r>
            <a:r>
              <a:rPr lang="en-US" altLang="ko-KR" dirty="0" err="1">
                <a:solidFill>
                  <a:srgbClr val="000000"/>
                </a:solidFill>
                <a:latin typeface="Arial" panose="020B0604020202020204" pitchFamily="34" charset="0"/>
              </a:rPr>
              <a:t>srcImg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를 처리하여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dstImg1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에 저장한다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최대값은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255,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21*21 block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에서의 </a:t>
            </a:r>
            <a:r>
              <a:rPr lang="ko-KR" alt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가우시안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가중 평균을 계산하고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5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를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뺀 값이 </a:t>
            </a:r>
            <a:r>
              <a:rPr lang="ko-KR" alt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임계값이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되어 </a:t>
            </a:r>
            <a:r>
              <a:rPr lang="en-US" altLang="ko-KR" dirty="0" err="1">
                <a:solidFill>
                  <a:srgbClr val="000000"/>
                </a:solidFill>
                <a:latin typeface="Arial" panose="020B0604020202020204" pitchFamily="34" charset="0"/>
              </a:rPr>
              <a:t>srcImg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를 처리하여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dstImg2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에 저장한다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201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1440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Log0 </a:t>
            </a:r>
            <a:r>
              <a:rPr lang="ko-KR" altLang="en-US">
                <a:solidFill>
                  <a:srgbClr val="000000"/>
                </a:solidFill>
                <a:latin typeface="Arial" panose="020B0604020202020204" pitchFamily="34" charset="0"/>
              </a:rPr>
              <a:t>같은 에러를 대비해서 모든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화소에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+ 1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후에 로그 변환하고 정규화</a:t>
            </a:r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973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영상 각 화소에 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0.2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제곱을 하여 출력 영상 만든다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725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284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477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491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949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277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74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35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295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921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680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28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1916F-3367-49A6-AF9E-D718BD8BA8F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170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/>
          <p:cNvCxnSpPr/>
          <p:nvPr/>
        </p:nvCxnSpPr>
        <p:spPr>
          <a:xfrm>
            <a:off x="8947052" y="1589649"/>
            <a:ext cx="3244948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016054" y="2274838"/>
            <a:ext cx="75713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72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C++ API OpenCV</a:t>
            </a:r>
          </a:p>
          <a:p>
            <a:pPr algn="r"/>
            <a:r>
              <a:rPr lang="en-US" altLang="ko-KR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3</a:t>
            </a:r>
            <a:r>
              <a:rPr lang="ko-KR" altLang="en-US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주차 </a:t>
            </a:r>
            <a:r>
              <a:rPr lang="en-US" altLang="ko-KR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(5</a:t>
            </a:r>
            <a:r>
              <a:rPr lang="ko-KR" altLang="en-US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장</a:t>
            </a:r>
            <a:r>
              <a:rPr lang="en-US" altLang="ko-KR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)</a:t>
            </a:r>
            <a:endParaRPr lang="ko-KR" altLang="en-US" sz="7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140894"/>
              </p:ext>
            </p:extLst>
          </p:nvPr>
        </p:nvGraphicFramePr>
        <p:xfrm>
          <a:off x="764735" y="5122854"/>
          <a:ext cx="4396935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762">
                  <a:extLst>
                    <a:ext uri="{9D8B030D-6E8A-4147-A177-3AD203B41FA5}">
                      <a16:colId xmlns:a16="http://schemas.microsoft.com/office/drawing/2014/main" val="56462378"/>
                    </a:ext>
                  </a:extLst>
                </a:gridCol>
                <a:gridCol w="3768173">
                  <a:extLst>
                    <a:ext uri="{9D8B030D-6E8A-4147-A177-3AD203B41FA5}">
                      <a16:colId xmlns:a16="http://schemas.microsoft.com/office/drawing/2014/main" val="3468396150"/>
                    </a:ext>
                  </a:extLst>
                </a:gridCol>
              </a:tblGrid>
              <a:tr h="29937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일시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2022</a:t>
                      </a:r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년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03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월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25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일</a:t>
                      </a:r>
                      <a:endParaRPr lang="ko-KR" altLang="en-US" sz="1400" b="0" dirty="0">
                        <a:ln>
                          <a:solidFill>
                            <a:srgbClr val="4C4747">
                              <a:alpha val="20000"/>
                            </a:srgbClr>
                          </a:solidFill>
                        </a:ln>
                        <a:solidFill>
                          <a:srgbClr val="4C4747"/>
                        </a:solidFill>
                        <a:latin typeface="KoPub돋움체 Light" panose="00000300000000000000" pitchFamily="2" charset="-127"/>
                        <a:ea typeface="KoPub돋움체 Light" panose="00000300000000000000" pitchFamily="2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8225652"/>
                  </a:ext>
                </a:extLst>
              </a:tr>
            </a:tbl>
          </a:graphicData>
        </a:graphic>
      </p:graphicFrame>
      <p:grpSp>
        <p:nvGrpSpPr>
          <p:cNvPr id="20" name="그룹 19"/>
          <p:cNvGrpSpPr/>
          <p:nvPr/>
        </p:nvGrpSpPr>
        <p:grpSpPr>
          <a:xfrm>
            <a:off x="803541" y="970671"/>
            <a:ext cx="3212513" cy="3341753"/>
            <a:chOff x="1041009" y="970671"/>
            <a:chExt cx="3212513" cy="3341753"/>
          </a:xfrm>
        </p:grpSpPr>
        <p:sp>
          <p:nvSpPr>
            <p:cNvPr id="18" name="타원 17"/>
            <p:cNvSpPr/>
            <p:nvPr/>
          </p:nvSpPr>
          <p:spPr>
            <a:xfrm>
              <a:off x="1041009" y="970671"/>
              <a:ext cx="1448973" cy="1448973"/>
            </a:xfrm>
            <a:prstGeom prst="ellipse">
              <a:avLst/>
            </a:prstGeom>
            <a:solidFill>
              <a:srgbClr val="C8E4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>
              <a:off x="1323533" y="1382435"/>
              <a:ext cx="2929989" cy="2929989"/>
            </a:xfrm>
            <a:prstGeom prst="ellipse">
              <a:avLst/>
            </a:prstGeom>
            <a:solidFill>
              <a:srgbClr val="FE9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0" y="5258971"/>
            <a:ext cx="583809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517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826141" cy="1046440"/>
            <a:chOff x="960681" y="2615402"/>
            <a:chExt cx="1826141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거듭제곱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7793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pow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3341461" y="515165"/>
            <a:ext cx="9001613" cy="763302"/>
            <a:chOff x="6796429" y="1608522"/>
            <a:chExt cx="9001613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89979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지수의 값에 따라 다양한 영상 변환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p=1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이면 입출력 동일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p&gt;1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이면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역로그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p&lt;1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이면 로그 변환과 유사하다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  <a:endParaRPr lang="ko-KR" altLang="en-US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6D6D893-E5D7-4B7E-B5A5-8A82300A744D}"/>
                  </a:ext>
                </a:extLst>
              </p:cNvPr>
              <p:cNvSpPr txBox="1"/>
              <p:nvPr/>
            </p:nvSpPr>
            <p:spPr>
              <a:xfrm>
                <a:off x="3341461" y="1333882"/>
                <a:ext cx="148290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6D6D893-E5D7-4B7E-B5A5-8A82300A74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1461" y="1333882"/>
                <a:ext cx="1482906" cy="276999"/>
              </a:xfrm>
              <a:prstGeom prst="rect">
                <a:avLst/>
              </a:prstGeom>
              <a:blipFill>
                <a:blip r:embed="rId3"/>
                <a:stretch>
                  <a:fillRect l="-823" r="-823" b="-1111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그림 6">
            <a:extLst>
              <a:ext uri="{FF2B5EF4-FFF2-40B4-BE49-F238E27FC236}">
                <a16:creationId xmlns:a16="http://schemas.microsoft.com/office/drawing/2014/main" id="{6D66B1F9-EADF-47D7-B704-63A3B38637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951" t="5470" r="7059" b="61382"/>
          <a:stretch/>
        </p:blipFill>
        <p:spPr>
          <a:xfrm>
            <a:off x="3341460" y="1666296"/>
            <a:ext cx="5720477" cy="4865332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6D82CE0F-9A9C-45DC-AF2F-8A9B6731A30B}"/>
              </a:ext>
            </a:extLst>
          </p:cNvPr>
          <p:cNvSpPr/>
          <p:nvPr/>
        </p:nvSpPr>
        <p:spPr>
          <a:xfrm>
            <a:off x="4039088" y="3286117"/>
            <a:ext cx="2298212" cy="6508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30BF3D7-7477-489D-87F3-DA3861BE6B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0154" y="1646932"/>
            <a:ext cx="2461846" cy="260553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D872076-938C-4743-A97A-AFEDB9B635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0155" y="4252466"/>
            <a:ext cx="2461846" cy="260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67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1623079" y="3119510"/>
            <a:ext cx="3647152" cy="1654690"/>
            <a:chOff x="5912508" y="3843583"/>
            <a:chExt cx="3647152" cy="1654690"/>
          </a:xfrm>
        </p:grpSpPr>
        <p:sp>
          <p:nvSpPr>
            <p:cNvPr id="6" name="TextBox 5"/>
            <p:cNvSpPr txBox="1"/>
            <p:nvPr/>
          </p:nvSpPr>
          <p:spPr>
            <a:xfrm>
              <a:off x="5912508" y="3843583"/>
              <a:ext cx="364715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5400" dirty="0">
                  <a:ln>
                    <a:solidFill>
                      <a:prstClr val="white">
                        <a:alpha val="20000"/>
                      </a:prstClr>
                    </a:solidFill>
                  </a:ln>
                  <a:solidFill>
                    <a:prstClr val="white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  <a:endParaRPr kumimoji="0" lang="ko-KR" altLang="en-US" sz="5400" b="0" i="0" u="none" strike="noStrike" kern="1200" cap="none" spc="0" normalizeH="0" baseline="0" noProof="0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912508" y="5098163"/>
              <a:ext cx="29878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000" dirty="0" err="1">
                  <a:ln>
                    <a:solidFill>
                      <a:prstClr val="white">
                        <a:alpha val="20000"/>
                      </a:prstClr>
                    </a:solidFill>
                  </a:ln>
                  <a:solidFill>
                    <a:prstClr val="whit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calcHist</a:t>
              </a:r>
              <a:r>
                <a:rPr lang="en-US" altLang="ko-KR" sz="2000" dirty="0">
                  <a:ln>
                    <a:solidFill>
                      <a:prstClr val="white">
                        <a:alpha val="20000"/>
                      </a:prstClr>
                    </a:solidFill>
                  </a:ln>
                  <a:solidFill>
                    <a:prstClr val="whit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</a:t>
              </a:r>
              <a:r>
                <a:rPr lang="ko-KR" altLang="en-US" sz="2000" dirty="0">
                  <a:ln>
                    <a:solidFill>
                      <a:prstClr val="white">
                        <a:alpha val="20000"/>
                      </a:prstClr>
                    </a:solidFill>
                  </a:ln>
                  <a:solidFill>
                    <a:prstClr val="whit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en-US" altLang="ko-KR" sz="2000" dirty="0" err="1">
                  <a:ln>
                    <a:solidFill>
                      <a:prstClr val="white">
                        <a:alpha val="20000"/>
                      </a:prstClr>
                    </a:solidFill>
                  </a:ln>
                  <a:solidFill>
                    <a:prstClr val="whit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calcBackProejct</a:t>
              </a:r>
              <a:endParaRPr kumimoji="0" lang="ko-KR" altLang="en-US" sz="2000" b="0" i="0" u="none" strike="noStrike" kern="1200" cap="none" spc="0" normalizeH="0" baseline="0" noProof="0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Light" panose="00000300000000000000" pitchFamily="2" charset="-127"/>
                <a:ea typeface="KoPub돋움체 Light" panose="00000300000000000000" pitchFamily="2" charset="-127"/>
                <a:cs typeface="+mn-cs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2504" y="1050511"/>
            <a:ext cx="3465953" cy="1862048"/>
            <a:chOff x="8841098" y="1050511"/>
            <a:chExt cx="3465953" cy="1862048"/>
          </a:xfrm>
        </p:grpSpPr>
        <p:sp>
          <p:nvSpPr>
            <p:cNvPr id="10" name="TextBox 9"/>
            <p:cNvSpPr txBox="1"/>
            <p:nvPr/>
          </p:nvSpPr>
          <p:spPr>
            <a:xfrm>
              <a:off x="10461674" y="1050511"/>
              <a:ext cx="1845377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500" b="0" i="0" u="none" strike="noStrike" kern="1200" cap="none" spc="0" normalizeH="0" baseline="0" noProof="0">
                  <a:ln>
                    <a:solidFill>
                      <a:prstClr val="white">
                        <a:alpha val="2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KoPub돋움체 Bold" panose="00000800000000000000" pitchFamily="2" charset="-127"/>
                  <a:ea typeface="KoPub돋움체 Bold" panose="00000800000000000000" pitchFamily="2" charset="-127"/>
                  <a:cs typeface="+mn-cs"/>
                </a:rPr>
                <a:t>02</a:t>
              </a:r>
              <a:endParaRPr kumimoji="0" lang="ko-KR" altLang="en-US" sz="11500" b="0" i="0" u="none" strike="noStrike" kern="1200" cap="none" spc="0" normalizeH="0" baseline="0" noProof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8841098" y="1981535"/>
              <a:ext cx="152209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74522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3201517" cy="1046440"/>
            <a:chOff x="960681" y="2615402"/>
            <a:chExt cx="3201517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320151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 생성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2490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calcHist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4162198" y="515165"/>
            <a:ext cx="5769959" cy="763302"/>
            <a:chOff x="6796429" y="1608522"/>
            <a:chExt cx="5769959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등간격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57663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값을 사이즈에 맞게 동일한 간격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히스토그램 빈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으로 구간을 나누는 것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7B3FB5BB-E40D-4535-A4CE-636D74357D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79" t="5299" r="7059" b="68718"/>
          <a:stretch/>
        </p:blipFill>
        <p:spPr>
          <a:xfrm>
            <a:off x="4162198" y="1344990"/>
            <a:ext cx="6681648" cy="446285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E5F0690-DF6F-4485-B938-412476F79F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408" r="72755" b="55649"/>
          <a:stretch/>
        </p:blipFill>
        <p:spPr>
          <a:xfrm>
            <a:off x="9573540" y="2417642"/>
            <a:ext cx="2540611" cy="2182818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9D5D249E-4B4C-4584-96BD-C62520E744DB}"/>
              </a:ext>
            </a:extLst>
          </p:cNvPr>
          <p:cNvSpPr/>
          <p:nvPr/>
        </p:nvSpPr>
        <p:spPr>
          <a:xfrm>
            <a:off x="4934438" y="3537012"/>
            <a:ext cx="4476262" cy="12254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4314B6B-CF69-4CAA-BE59-E4A65854F70D}"/>
              </a:ext>
            </a:extLst>
          </p:cNvPr>
          <p:cNvSpPr/>
          <p:nvPr/>
        </p:nvSpPr>
        <p:spPr>
          <a:xfrm>
            <a:off x="8915401" y="4568825"/>
            <a:ext cx="400049" cy="19367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003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236510" cy="1046440"/>
            <a:chOff x="960681" y="2615402"/>
            <a:chExt cx="2236510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21403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그레이 스케일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37A236CB-FA6A-4277-BB7D-C7917E0AD1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8" t="5299" r="5867" b="58120"/>
          <a:stretch/>
        </p:blipFill>
        <p:spPr>
          <a:xfrm>
            <a:off x="3432788" y="728644"/>
            <a:ext cx="5766321" cy="50991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48A2310-7D12-44FB-8DFF-9BA9F05251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5289" y="357260"/>
            <a:ext cx="2645918" cy="280034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9E8C762-41A6-4374-90E4-625CB7698D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5289" y="3308391"/>
            <a:ext cx="2645918" cy="2800349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3C9EC51-D4AE-4E97-8CB2-69486B319B07}"/>
              </a:ext>
            </a:extLst>
          </p:cNvPr>
          <p:cNvSpPr/>
          <p:nvPr/>
        </p:nvSpPr>
        <p:spPr>
          <a:xfrm>
            <a:off x="4077817" y="3007708"/>
            <a:ext cx="3650133" cy="1499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2FC4DE4-F560-4823-A8B4-DB66C663097F}"/>
              </a:ext>
            </a:extLst>
          </p:cNvPr>
          <p:cNvSpPr/>
          <p:nvPr/>
        </p:nvSpPr>
        <p:spPr>
          <a:xfrm>
            <a:off x="4077817" y="3354049"/>
            <a:ext cx="3142133" cy="1499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0714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236510" cy="1046440"/>
            <a:chOff x="960681" y="2615402"/>
            <a:chExt cx="2236510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9701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2</a:t>
              </a:r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채널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A5198FA3-48CA-45C5-A720-3B67E96EDF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9" t="5128" r="5269" b="55564"/>
          <a:stretch/>
        </p:blipFill>
        <p:spPr>
          <a:xfrm>
            <a:off x="3516923" y="335581"/>
            <a:ext cx="6564923" cy="618683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66B19B4-4A5E-4257-B738-A5D492A05E62}"/>
              </a:ext>
            </a:extLst>
          </p:cNvPr>
          <p:cNvSpPr/>
          <p:nvPr/>
        </p:nvSpPr>
        <p:spPr>
          <a:xfrm>
            <a:off x="4270933" y="1864708"/>
            <a:ext cx="4027247" cy="14957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A09A914-34B1-453C-AE69-7C699F67AA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9160" y="3857411"/>
            <a:ext cx="2518040" cy="266500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7AD1642-2A13-418E-B295-67CB3F8DD9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3960" y="3857411"/>
            <a:ext cx="2518040" cy="266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964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84D225E8-4033-4B97-83F7-93C4773A41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60" t="5470" r="5270" b="55565"/>
          <a:stretch/>
        </p:blipFill>
        <p:spPr>
          <a:xfrm>
            <a:off x="4162198" y="1333882"/>
            <a:ext cx="5705924" cy="5442056"/>
          </a:xfrm>
          <a:prstGeom prst="rect">
            <a:avLst/>
          </a:prstGeom>
        </p:spPr>
      </p:pic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236510" cy="1046440"/>
            <a:chOff x="960681" y="2615402"/>
            <a:chExt cx="2236510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평활화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DEA0D7B-DF93-4ABC-BB99-8BDAF9FCEC7A}"/>
              </a:ext>
            </a:extLst>
          </p:cNvPr>
          <p:cNvGrpSpPr/>
          <p:nvPr/>
        </p:nvGrpSpPr>
        <p:grpSpPr>
          <a:xfrm>
            <a:off x="4162198" y="515165"/>
            <a:ext cx="8022179" cy="763302"/>
            <a:chOff x="6796429" y="1608522"/>
            <a:chExt cx="8022179" cy="76330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630A665-3CF4-4F39-BE09-81E0FA65351D}"/>
                </a:ext>
              </a:extLst>
            </p:cNvPr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9136070-13B4-4AD1-8271-86F1EDF9D519}"/>
                </a:ext>
              </a:extLst>
            </p:cNvPr>
            <p:cNvSpPr txBox="1"/>
            <p:nvPr/>
          </p:nvSpPr>
          <p:spPr>
            <a:xfrm>
              <a:off x="6800066" y="2064047"/>
              <a:ext cx="80185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입력 영상의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화소값을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누적분포 함수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(CDF)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 넣어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출력 영상의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화소값을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계산하는 영상 개선 방법</a:t>
              </a: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927E4CB-C883-4821-A3AC-20FC2009621D}"/>
              </a:ext>
            </a:extLst>
          </p:cNvPr>
          <p:cNvSpPr/>
          <p:nvPr/>
        </p:nvSpPr>
        <p:spPr>
          <a:xfrm>
            <a:off x="4668781" y="5074920"/>
            <a:ext cx="4991034" cy="9829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72977D1-663F-40C0-8182-748792D17B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2933" b="10697"/>
          <a:stretch/>
        </p:blipFill>
        <p:spPr>
          <a:xfrm>
            <a:off x="9895587" y="2813538"/>
            <a:ext cx="2296413" cy="3962400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9A9A063E-5B94-459C-8BB3-93FA32F8B375}"/>
              </a:ext>
            </a:extLst>
          </p:cNvPr>
          <p:cNvSpPr/>
          <p:nvPr/>
        </p:nvSpPr>
        <p:spPr>
          <a:xfrm>
            <a:off x="9895587" y="3071930"/>
            <a:ext cx="1874382" cy="5856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5A32EAB-2BDE-4257-84E4-ECE3CB6BB8E6}"/>
              </a:ext>
            </a:extLst>
          </p:cNvPr>
          <p:cNvSpPr/>
          <p:nvPr/>
        </p:nvSpPr>
        <p:spPr>
          <a:xfrm>
            <a:off x="9895587" y="6099175"/>
            <a:ext cx="1874382" cy="6164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80CC544A-4F92-43DB-B902-E0B5042B174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374" t="5641" r="5269" b="50000"/>
          <a:stretch/>
        </p:blipFill>
        <p:spPr>
          <a:xfrm>
            <a:off x="3540370" y="308305"/>
            <a:ext cx="6131168" cy="6467633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BD6DFB7B-68D3-4955-A8D7-F4639BCF0880}"/>
              </a:ext>
            </a:extLst>
          </p:cNvPr>
          <p:cNvSpPr/>
          <p:nvPr/>
        </p:nvSpPr>
        <p:spPr>
          <a:xfrm>
            <a:off x="4258969" y="3841446"/>
            <a:ext cx="5107769" cy="9390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80280917-27B7-4242-BC23-8ADDCCBAD0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83506" y="831110"/>
            <a:ext cx="2808494" cy="2972414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4F374702-D29D-481D-B2C2-03BEAB0486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1803" y="3803524"/>
            <a:ext cx="2808494" cy="297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48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 animBg="1"/>
      <p:bldP spid="21" grpId="0" animBg="1"/>
      <p:bldP spid="2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236510" cy="1046440"/>
            <a:chOff x="960681" y="2615402"/>
            <a:chExt cx="2236510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평활화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DEA0D7B-DF93-4ABC-BB99-8BDAF9FCEC7A}"/>
              </a:ext>
            </a:extLst>
          </p:cNvPr>
          <p:cNvGrpSpPr/>
          <p:nvPr/>
        </p:nvGrpSpPr>
        <p:grpSpPr>
          <a:xfrm>
            <a:off x="4162198" y="515165"/>
            <a:ext cx="4711977" cy="763302"/>
            <a:chOff x="6796429" y="1608522"/>
            <a:chExt cx="4711977" cy="76330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630A665-3CF4-4F39-BE09-81E0FA65351D}"/>
                </a:ext>
              </a:extLst>
            </p:cNvPr>
            <p:cNvSpPr txBox="1"/>
            <p:nvPr/>
          </p:nvSpPr>
          <p:spPr>
            <a:xfrm>
              <a:off x="6796429" y="1608522"/>
              <a:ext cx="16706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equalizeHist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9136070-13B4-4AD1-8271-86F1EDF9D519}"/>
                </a:ext>
              </a:extLst>
            </p:cNvPr>
            <p:cNvSpPr txBox="1"/>
            <p:nvPr/>
          </p:nvSpPr>
          <p:spPr>
            <a:xfrm>
              <a:off x="6800066" y="2064047"/>
              <a:ext cx="47083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Opencv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라이브러리에서 히스토그램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평활화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해주는 함수</a:t>
              </a: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1C43F9FA-FB35-4E34-AB4E-23CA5E49FA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671" t="5641" r="6164" b="71966"/>
          <a:stretch/>
        </p:blipFill>
        <p:spPr>
          <a:xfrm>
            <a:off x="4162198" y="1333883"/>
            <a:ext cx="7302971" cy="395326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03114E5-9417-4DB7-9642-5DEDA032BC58}"/>
              </a:ext>
            </a:extLst>
          </p:cNvPr>
          <p:cNvSpPr/>
          <p:nvPr/>
        </p:nvSpPr>
        <p:spPr>
          <a:xfrm>
            <a:off x="4997523" y="4465320"/>
            <a:ext cx="1479477" cy="1828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175C137-A7DB-4954-98A3-DD6CF26573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3509" b="66466"/>
          <a:stretch/>
        </p:blipFill>
        <p:spPr>
          <a:xfrm>
            <a:off x="8264769" y="3171078"/>
            <a:ext cx="3200400" cy="211872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2ADF44F-7D37-45AC-824C-E4717DED03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478" t="5299" r="5269" b="69402"/>
          <a:stretch/>
        </p:blipFill>
        <p:spPr>
          <a:xfrm>
            <a:off x="3197191" y="410306"/>
            <a:ext cx="8520457" cy="506437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FEDB2F30-B8BE-4770-81BE-91CAFA7EB7E9}"/>
              </a:ext>
            </a:extLst>
          </p:cNvPr>
          <p:cNvSpPr/>
          <p:nvPr/>
        </p:nvSpPr>
        <p:spPr>
          <a:xfrm>
            <a:off x="4325705" y="3000375"/>
            <a:ext cx="2236510" cy="2298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50E33B26-1426-4DB6-A643-7556B685F5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3468" y="3738900"/>
            <a:ext cx="2947090" cy="31191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334C0DE0-E5D0-403D-B922-15949701E3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70558" y="3738900"/>
            <a:ext cx="2947090" cy="31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50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236510" cy="1046440"/>
            <a:chOff x="960681" y="2615402"/>
            <a:chExt cx="2236510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비교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DEA0D7B-DF93-4ABC-BB99-8BDAF9FCEC7A}"/>
              </a:ext>
            </a:extLst>
          </p:cNvPr>
          <p:cNvGrpSpPr/>
          <p:nvPr/>
        </p:nvGrpSpPr>
        <p:grpSpPr>
          <a:xfrm>
            <a:off x="4162198" y="515165"/>
            <a:ext cx="6637184" cy="763302"/>
            <a:chOff x="6796429" y="1608522"/>
            <a:chExt cx="6637184" cy="76330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630A665-3CF4-4F39-BE09-81E0FA65351D}"/>
                </a:ext>
              </a:extLst>
            </p:cNvPr>
            <p:cNvSpPr txBox="1"/>
            <p:nvPr/>
          </p:nvSpPr>
          <p:spPr>
            <a:xfrm>
              <a:off x="6796429" y="1608522"/>
              <a:ext cx="7601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EMD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9136070-13B4-4AD1-8271-86F1EDF9D519}"/>
                </a:ext>
              </a:extLst>
            </p:cNvPr>
            <p:cNvSpPr txBox="1"/>
            <p:nvPr/>
          </p:nvSpPr>
          <p:spPr>
            <a:xfrm>
              <a:off x="6800066" y="2064047"/>
              <a:ext cx="66335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두 분포 사이 거리를 계산하고 이 거리는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분포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→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Q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로 변경하는 최소비용이다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  <a:endParaRPr lang="ko-KR" altLang="en-US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4A613193-819F-4C20-B868-2EF56C3911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266" t="10428" r="4843" b="40000"/>
          <a:stretch/>
        </p:blipFill>
        <p:spPr>
          <a:xfrm>
            <a:off x="4162197" y="1333880"/>
            <a:ext cx="3638778" cy="5531263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B467E795-88BF-43FF-8CE1-E86F03912EF7}"/>
              </a:ext>
            </a:extLst>
          </p:cNvPr>
          <p:cNvSpPr/>
          <p:nvPr/>
        </p:nvSpPr>
        <p:spPr>
          <a:xfrm>
            <a:off x="4542270" y="4429125"/>
            <a:ext cx="1712480" cy="11588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6026434F-CBD8-4DB1-BB0C-B416818D7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3737" y="1333880"/>
            <a:ext cx="2565646" cy="2715392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DF2FD73D-C595-4A11-B35C-33E545C78A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3737" y="4142608"/>
            <a:ext cx="2565646" cy="2715392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2D5F28AD-8FA3-4A9A-8813-69C27B5EAF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5152" y="3491157"/>
            <a:ext cx="3187920" cy="3373986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A8D235AB-EEE5-4223-8986-930B61CA6A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5152" y="55014"/>
            <a:ext cx="3187920" cy="3373986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6A69977B-6BD3-4291-B638-BB6658289B4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78538" b="77689"/>
          <a:stretch/>
        </p:blipFill>
        <p:spPr>
          <a:xfrm>
            <a:off x="3553184" y="2764673"/>
            <a:ext cx="2738315" cy="148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398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236510" cy="1046440"/>
            <a:chOff x="960681" y="2615402"/>
            <a:chExt cx="2236510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역투영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DEA0D7B-DF93-4ABC-BB99-8BDAF9FCEC7A}"/>
              </a:ext>
            </a:extLst>
          </p:cNvPr>
          <p:cNvGrpSpPr/>
          <p:nvPr/>
        </p:nvGrpSpPr>
        <p:grpSpPr>
          <a:xfrm>
            <a:off x="3788307" y="515165"/>
            <a:ext cx="8403693" cy="1194189"/>
            <a:chOff x="6796429" y="1608522"/>
            <a:chExt cx="8403693" cy="119418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630A665-3CF4-4F39-BE09-81E0FA65351D}"/>
                </a:ext>
              </a:extLst>
            </p:cNvPr>
            <p:cNvSpPr txBox="1"/>
            <p:nvPr/>
          </p:nvSpPr>
          <p:spPr>
            <a:xfrm>
              <a:off x="6796429" y="1608522"/>
              <a:ext cx="16063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BackProject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9136070-13B4-4AD1-8271-86F1EDF9D519}"/>
                </a:ext>
              </a:extLst>
            </p:cNvPr>
            <p:cNvSpPr txBox="1"/>
            <p:nvPr/>
          </p:nvSpPr>
          <p:spPr>
            <a:xfrm>
              <a:off x="6800066" y="2064047"/>
              <a:ext cx="840005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피부 영역의 히스토그램 계산 후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역투영하면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손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/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얼굴 등의 영역을 분할할 수 있다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chemeClr val="accent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추적할 물체를 관심영역으로 지정 후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chemeClr val="accent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chemeClr val="accent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컬러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chemeClr val="accent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(Hue)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chemeClr val="accent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의 히스토그램을 영상에 역투영하고 임계치 적용시</a:t>
              </a:r>
              <a:b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chemeClr val="accent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</a:b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chemeClr val="accent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컬러 정보가 비슷한 영역만 검출할 수 있다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chemeClr val="accent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F5161577-10EC-46E5-BFDC-B614BE18B2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49" t="14860" r="5614" b="48833"/>
          <a:stretch/>
        </p:blipFill>
        <p:spPr>
          <a:xfrm>
            <a:off x="3788307" y="1764769"/>
            <a:ext cx="5561433" cy="509490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545087F-AE0F-4821-ADAA-7A8D12286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3600" y="1696560"/>
            <a:ext cx="2438400" cy="258072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74E8551-2E3D-4A8B-B99B-30843E7EAB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3600" y="4277280"/>
            <a:ext cx="2438400" cy="258072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95D856F-C10B-42BE-8925-67681784B89F}"/>
              </a:ext>
            </a:extLst>
          </p:cNvPr>
          <p:cNvSpPr/>
          <p:nvPr/>
        </p:nvSpPr>
        <p:spPr>
          <a:xfrm>
            <a:off x="4466070" y="4254500"/>
            <a:ext cx="3661930" cy="1492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A0F69B1-2E26-4F06-B4F1-26462C19171D}"/>
              </a:ext>
            </a:extLst>
          </p:cNvPr>
          <p:cNvSpPr/>
          <p:nvPr/>
        </p:nvSpPr>
        <p:spPr>
          <a:xfrm>
            <a:off x="4466070" y="4953000"/>
            <a:ext cx="3500005" cy="1492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66153AF-824E-4A7D-94AA-6CBAAB18B960}"/>
              </a:ext>
            </a:extLst>
          </p:cNvPr>
          <p:cNvSpPr/>
          <p:nvPr/>
        </p:nvSpPr>
        <p:spPr>
          <a:xfrm>
            <a:off x="4466070" y="5673725"/>
            <a:ext cx="3395230" cy="1492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654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59789" y="1050511"/>
            <a:ext cx="181011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5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</a:t>
            </a:r>
            <a:endParaRPr lang="ko-KR" altLang="en-US" sz="115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0669901" y="1981535"/>
            <a:ext cx="152209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7328404" y="3252739"/>
            <a:ext cx="3198314" cy="1659974"/>
            <a:chOff x="8538226" y="3843583"/>
            <a:chExt cx="3198314" cy="1659974"/>
          </a:xfrm>
        </p:grpSpPr>
        <p:sp>
          <p:nvSpPr>
            <p:cNvPr id="6" name="TextBox 5"/>
            <p:cNvSpPr txBox="1"/>
            <p:nvPr/>
          </p:nvSpPr>
          <p:spPr>
            <a:xfrm>
              <a:off x="8538226" y="3843583"/>
              <a:ext cx="319831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54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컬러 변환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069611" y="5041892"/>
              <a:ext cx="1666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dirty="0" err="1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cvtColor</a:t>
              </a:r>
              <a:endParaRPr lang="ko-KR" altLang="en-US" sz="2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8623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40244" y="1473703"/>
            <a:ext cx="41296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CONTENTS</a:t>
            </a:r>
            <a:endParaRPr lang="ko-KR" altLang="en-US" sz="6000">
              <a:ln>
                <a:solidFill>
                  <a:srgbClr val="FE9E7E">
                    <a:alpha val="20000"/>
                  </a:srgbClr>
                </a:solidFill>
              </a:ln>
              <a:solidFill>
                <a:srgbClr val="FE9E7E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0669901" y="1981535"/>
            <a:ext cx="1522099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-492369" y="-520504"/>
            <a:ext cx="13344156" cy="8128782"/>
            <a:chOff x="-492369" y="-520504"/>
            <a:chExt cx="13344156" cy="8128782"/>
          </a:xfrm>
          <a:solidFill>
            <a:srgbClr val="C8E4E5">
              <a:alpha val="60000"/>
            </a:srgbClr>
          </a:solidFill>
        </p:grpSpPr>
        <p:sp>
          <p:nvSpPr>
            <p:cNvPr id="6" name="타원 5"/>
            <p:cNvSpPr/>
            <p:nvPr/>
          </p:nvSpPr>
          <p:spPr>
            <a:xfrm>
              <a:off x="-492369" y="-520504"/>
              <a:ext cx="2841674" cy="28416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/>
            <p:cNvSpPr/>
            <p:nvPr/>
          </p:nvSpPr>
          <p:spPr>
            <a:xfrm>
              <a:off x="10010113" y="4766604"/>
              <a:ext cx="2841674" cy="28416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1012875" y="3615397"/>
            <a:ext cx="2520560" cy="938719"/>
            <a:chOff x="1012875" y="3615397"/>
            <a:chExt cx="2520560" cy="938719"/>
          </a:xfrm>
        </p:grpSpPr>
        <p:sp>
          <p:nvSpPr>
            <p:cNvPr id="12" name="TextBox 11"/>
            <p:cNvSpPr txBox="1"/>
            <p:nvPr/>
          </p:nvSpPr>
          <p:spPr>
            <a:xfrm>
              <a:off x="1012875" y="3615397"/>
              <a:ext cx="96372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01</a:t>
              </a:r>
              <a:endParaRPr lang="ko-KR" altLang="en-US" sz="540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976599" y="3877007"/>
              <a:ext cx="15568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화소값</a:t>
              </a:r>
              <a:r>
                <a:rPr lang="ko-KR" altLang="en-US" sz="20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변환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04734" y="4277117"/>
              <a:ext cx="14411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Negative, Convert</a:t>
              </a:r>
              <a:endPara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012875" y="5077336"/>
            <a:ext cx="2264080" cy="938719"/>
            <a:chOff x="1012875" y="3615397"/>
            <a:chExt cx="2264080" cy="938719"/>
          </a:xfrm>
        </p:grpSpPr>
        <p:sp>
          <p:nvSpPr>
            <p:cNvPr id="20" name="TextBox 19"/>
            <p:cNvSpPr txBox="1"/>
            <p:nvPr/>
          </p:nvSpPr>
          <p:spPr>
            <a:xfrm>
              <a:off x="1012875" y="3615397"/>
              <a:ext cx="96372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03</a:t>
              </a:r>
              <a:endParaRPr lang="ko-KR" altLang="en-US" sz="5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976599" y="3877007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컬러 변환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004734" y="4277117"/>
              <a:ext cx="7617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cvtColor</a:t>
              </a:r>
              <a:endPara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5241830" y="3615397"/>
            <a:ext cx="2860704" cy="938719"/>
            <a:chOff x="1012875" y="3615397"/>
            <a:chExt cx="2860704" cy="938719"/>
          </a:xfrm>
        </p:grpSpPr>
        <p:sp>
          <p:nvSpPr>
            <p:cNvPr id="25" name="TextBox 24"/>
            <p:cNvSpPr txBox="1"/>
            <p:nvPr/>
          </p:nvSpPr>
          <p:spPr>
            <a:xfrm>
              <a:off x="1012875" y="3615397"/>
              <a:ext cx="96372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02</a:t>
              </a:r>
              <a:endParaRPr lang="ko-KR" altLang="en-US" sz="540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976599" y="3877007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히스토그램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004734" y="4277117"/>
              <a:ext cx="1868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calcHist</a:t>
              </a:r>
              <a:r>
                <a:rPr lang="en-US" altLang="ko-KR" sz="1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en-US" altLang="ko-KR" sz="1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calcBackProject</a:t>
              </a:r>
              <a:endPara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127F7C7-F78A-4F1B-B7FA-0BDAF244D9FC}"/>
              </a:ext>
            </a:extLst>
          </p:cNvPr>
          <p:cNvGrpSpPr/>
          <p:nvPr/>
        </p:nvGrpSpPr>
        <p:grpSpPr>
          <a:xfrm>
            <a:off x="5241830" y="5069641"/>
            <a:ext cx="2264080" cy="923330"/>
            <a:chOff x="1012875" y="3615397"/>
            <a:chExt cx="2264080" cy="92333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8DCF86F-6C18-4A19-9919-4FF033369630}"/>
                </a:ext>
              </a:extLst>
            </p:cNvPr>
            <p:cNvSpPr txBox="1"/>
            <p:nvPr/>
          </p:nvSpPr>
          <p:spPr>
            <a:xfrm>
              <a:off x="1012875" y="3615397"/>
              <a:ext cx="94769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04</a:t>
              </a:r>
              <a:endParaRPr lang="ko-KR" altLang="en-US" sz="5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2F9BFA-AC2D-417C-B104-DFB06AF4277A}"/>
                </a:ext>
              </a:extLst>
            </p:cNvPr>
            <p:cNvSpPr txBox="1"/>
            <p:nvPr/>
          </p:nvSpPr>
          <p:spPr>
            <a:xfrm>
              <a:off x="1976599" y="3877007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개인 과제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7187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970411" cy="1046440"/>
            <a:chOff x="960681" y="2615402"/>
            <a:chExt cx="1970411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9704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컬러 변환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5247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색상 공간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DEA0D7B-DF93-4ABC-BB99-8BDAF9FCEC7A}"/>
              </a:ext>
            </a:extLst>
          </p:cNvPr>
          <p:cNvGrpSpPr/>
          <p:nvPr/>
        </p:nvGrpSpPr>
        <p:grpSpPr>
          <a:xfrm>
            <a:off x="3788307" y="515165"/>
            <a:ext cx="5630434" cy="763302"/>
            <a:chOff x="6796429" y="1608522"/>
            <a:chExt cx="5630434" cy="76330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630A665-3CF4-4F39-BE09-81E0FA65351D}"/>
                </a:ext>
              </a:extLst>
            </p:cNvPr>
            <p:cNvSpPr txBox="1"/>
            <p:nvPr/>
          </p:nvSpPr>
          <p:spPr>
            <a:xfrm>
              <a:off x="6796429" y="1608522"/>
              <a:ext cx="11977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cvtColor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9136070-13B4-4AD1-8271-86F1EDF9D519}"/>
                </a:ext>
              </a:extLst>
            </p:cNvPr>
            <p:cNvSpPr txBox="1"/>
            <p:nvPr/>
          </p:nvSpPr>
          <p:spPr>
            <a:xfrm>
              <a:off x="6800066" y="2064047"/>
              <a:ext cx="56267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RGB, GRAY, HSV, </a:t>
              </a:r>
              <a:r>
                <a:rPr lang="en-US" altLang="ko-KR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YCrCb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등 각 색상 공간 간의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(A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→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B)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변환을 해준다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AE297B70-2496-450E-ACC5-662744128F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86" t="5139" r="27952" b="67638"/>
          <a:stretch/>
        </p:blipFill>
        <p:spPr>
          <a:xfrm>
            <a:off x="3788307" y="1333882"/>
            <a:ext cx="5355152" cy="543839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CBF1F2A-CF2C-4963-95A2-58AD4E33A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6056" y="1057275"/>
            <a:ext cx="1835944" cy="19431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1F5B309-D171-4C62-9A50-24C1C894B1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0112" y="2971800"/>
            <a:ext cx="1835944" cy="19431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68FE833A-3FEF-4AD9-978F-5F60216147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56056" y="2971800"/>
            <a:ext cx="1835944" cy="19431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5F565C50-B033-45E6-89E8-4BE58169E3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20112" y="4914900"/>
            <a:ext cx="1835944" cy="19431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92D5598F-8C3B-40FB-82E0-4B25687161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56056" y="4914900"/>
            <a:ext cx="1835944" cy="194310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F9E3A42-31DE-4AE6-A27E-3FE172856633}"/>
              </a:ext>
            </a:extLst>
          </p:cNvPr>
          <p:cNvSpPr/>
          <p:nvPr/>
        </p:nvSpPr>
        <p:spPr>
          <a:xfrm>
            <a:off x="4774377" y="3622675"/>
            <a:ext cx="2013773" cy="1904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E92FBE8-FA5D-48CD-BD0D-FB7A989C955F}"/>
              </a:ext>
            </a:extLst>
          </p:cNvPr>
          <p:cNvSpPr/>
          <p:nvPr/>
        </p:nvSpPr>
        <p:spPr>
          <a:xfrm>
            <a:off x="4774377" y="4294188"/>
            <a:ext cx="1867723" cy="1904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8D890ED-8D81-40C6-91CD-63F58CA30D0F}"/>
              </a:ext>
            </a:extLst>
          </p:cNvPr>
          <p:cNvSpPr/>
          <p:nvPr/>
        </p:nvSpPr>
        <p:spPr>
          <a:xfrm>
            <a:off x="4774377" y="4967288"/>
            <a:ext cx="2178873" cy="1904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A0F05A2-2AD6-43F3-A76F-78C94D5BBABF}"/>
              </a:ext>
            </a:extLst>
          </p:cNvPr>
          <p:cNvSpPr/>
          <p:nvPr/>
        </p:nvSpPr>
        <p:spPr>
          <a:xfrm>
            <a:off x="4774378" y="5640388"/>
            <a:ext cx="1867722" cy="1904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490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2" grpId="0" animBg="1"/>
      <p:bldP spid="3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23079" y="3119510"/>
            <a:ext cx="31983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400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개인 과제</a:t>
            </a:r>
            <a:endParaRPr kumimoji="0" lang="ko-KR" altLang="en-US" sz="5400" b="0" i="0" u="none" strike="noStrike" kern="1200" cap="none" spc="0" normalizeH="0" baseline="0" noProof="0" dirty="0">
              <a:ln>
                <a:solidFill>
                  <a:prstClr val="white">
                    <a:alpha val="2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n-cs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504" y="1050511"/>
            <a:ext cx="3465953" cy="1862048"/>
            <a:chOff x="8841098" y="1050511"/>
            <a:chExt cx="3465953" cy="1862048"/>
          </a:xfrm>
        </p:grpSpPr>
        <p:sp>
          <p:nvSpPr>
            <p:cNvPr id="10" name="TextBox 9"/>
            <p:cNvSpPr txBox="1"/>
            <p:nvPr/>
          </p:nvSpPr>
          <p:spPr>
            <a:xfrm>
              <a:off x="10496939" y="1050511"/>
              <a:ext cx="1810112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500" b="0" i="0" u="none" strike="noStrike" kern="1200" cap="none" spc="0" normalizeH="0" baseline="0" noProof="0" dirty="0">
                  <a:ln>
                    <a:solidFill>
                      <a:prstClr val="white">
                        <a:alpha val="2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KoPub돋움체 Bold" panose="00000800000000000000" pitchFamily="2" charset="-127"/>
                  <a:ea typeface="KoPub돋움체 Bold" panose="00000800000000000000" pitchFamily="2" charset="-127"/>
                  <a:cs typeface="+mn-cs"/>
                </a:rPr>
                <a:t>04</a:t>
              </a:r>
              <a:endParaRPr kumimoji="0" lang="ko-KR" altLang="en-US" sz="11500" b="0" i="0" u="none" strike="noStrike" kern="1200" cap="none" spc="0" normalizeH="0" baseline="0" noProof="0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8841098" y="1981535"/>
              <a:ext cx="152209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167225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375698" cy="1046440"/>
            <a:chOff x="960681" y="2615402"/>
            <a:chExt cx="1375698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3756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과제 </a:t>
              </a:r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1</a:t>
              </a:r>
              <a:endPara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3C259D67-DC1F-4F16-8030-4249AFF77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3945" y="899201"/>
            <a:ext cx="7104110" cy="521970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6F009597-3290-41EE-8C7C-1D6B8916ED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3945" y="1050843"/>
            <a:ext cx="7416952" cy="5068058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CA568368-198C-46D5-A6D8-D21E92EA3C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3945" y="826895"/>
            <a:ext cx="7416952" cy="536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61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770036" cy="1046440"/>
            <a:chOff x="960681" y="2615402"/>
            <a:chExt cx="1770036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77003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과제 </a:t>
              </a:r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1-1</a:t>
              </a:r>
              <a:endPara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F0ACD9CE-E32C-4A8F-AC4C-A2C7C81D0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7576" y="746955"/>
            <a:ext cx="7677773" cy="536409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C254B25-E988-4295-B88D-9E0262C806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6824" y="873801"/>
            <a:ext cx="7385751" cy="52705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6517519-4214-4C82-A844-529F37F67A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0833" y="357260"/>
            <a:ext cx="8297835" cy="591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838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375698" cy="1046440"/>
            <a:chOff x="960681" y="2615402"/>
            <a:chExt cx="1375698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3756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과제 </a:t>
              </a:r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2</a:t>
              </a:r>
              <a:endPara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366F9C82-6C01-4CA1-B837-BB34A6B9D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157" y="213571"/>
            <a:ext cx="8189344" cy="643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23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770036" cy="1046440"/>
            <a:chOff x="960681" y="2615402"/>
            <a:chExt cx="1770036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77003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과제 </a:t>
              </a:r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2-1</a:t>
              </a:r>
              <a:endPara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157D776-6C0D-409B-8E94-62BDBFBEF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4081" y="3278218"/>
            <a:ext cx="7738819" cy="308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5272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770036" cy="1046440"/>
            <a:chOff x="960681" y="2615402"/>
            <a:chExt cx="1770036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77003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과제 </a:t>
              </a:r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2-2</a:t>
              </a:r>
              <a:endPara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DDB92E8F-BBEB-45EE-8EDE-3DAC0C3D0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1572" y="946302"/>
            <a:ext cx="8703293" cy="426060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D6EBCE6-B990-4A2E-9DFE-E5835BC6B4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6760" y="943694"/>
            <a:ext cx="8637166" cy="426202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CE47BF-65E0-43A6-A1EC-D0429DAEF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0717" y="1005835"/>
            <a:ext cx="9249252" cy="454476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C35BA07-0EA5-4928-B8FC-467E7102DB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30717" y="1005834"/>
            <a:ext cx="9279103" cy="454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947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/>
          <p:cNvCxnSpPr/>
          <p:nvPr/>
        </p:nvCxnSpPr>
        <p:spPr>
          <a:xfrm>
            <a:off x="8947052" y="1589649"/>
            <a:ext cx="3244948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90476" y="2274838"/>
            <a:ext cx="4996882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50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THANK</a:t>
            </a:r>
          </a:p>
          <a:p>
            <a:pPr algn="r"/>
            <a:r>
              <a:rPr lang="en-US" altLang="ko-KR" sz="1150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YOU</a:t>
            </a:r>
            <a:endParaRPr lang="ko-KR" altLang="en-US" sz="1150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0822044"/>
              </p:ext>
            </p:extLst>
          </p:nvPr>
        </p:nvGraphicFramePr>
        <p:xfrm>
          <a:off x="779975" y="5122854"/>
          <a:ext cx="4396935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762">
                  <a:extLst>
                    <a:ext uri="{9D8B030D-6E8A-4147-A177-3AD203B41FA5}">
                      <a16:colId xmlns:a16="http://schemas.microsoft.com/office/drawing/2014/main" val="56462378"/>
                    </a:ext>
                  </a:extLst>
                </a:gridCol>
                <a:gridCol w="3768173">
                  <a:extLst>
                    <a:ext uri="{9D8B030D-6E8A-4147-A177-3AD203B41FA5}">
                      <a16:colId xmlns:a16="http://schemas.microsoft.com/office/drawing/2014/main" val="3468396150"/>
                    </a:ext>
                  </a:extLst>
                </a:gridCol>
              </a:tblGrid>
              <a:tr h="29937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일시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2022</a:t>
                      </a:r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년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3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월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18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일</a:t>
                      </a:r>
                      <a:endParaRPr lang="ko-KR" altLang="en-US" sz="1400" b="0" dirty="0">
                        <a:ln>
                          <a:solidFill>
                            <a:srgbClr val="4C4747">
                              <a:alpha val="20000"/>
                            </a:srgbClr>
                          </a:solidFill>
                        </a:ln>
                        <a:solidFill>
                          <a:srgbClr val="4C4747"/>
                        </a:solidFill>
                        <a:latin typeface="KoPub돋움체 Light" panose="00000300000000000000" pitchFamily="2" charset="-127"/>
                        <a:ea typeface="KoPub돋움체 Light" panose="00000300000000000000" pitchFamily="2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8225652"/>
                  </a:ext>
                </a:extLst>
              </a:tr>
            </a:tbl>
          </a:graphicData>
        </a:graphic>
      </p:graphicFrame>
      <p:cxnSp>
        <p:nvCxnSpPr>
          <p:cNvPr id="22" name="직선 연결선 21"/>
          <p:cNvCxnSpPr/>
          <p:nvPr/>
        </p:nvCxnSpPr>
        <p:spPr>
          <a:xfrm>
            <a:off x="0" y="5258971"/>
            <a:ext cx="583809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041009" y="970671"/>
            <a:ext cx="3212513" cy="3341753"/>
            <a:chOff x="1041009" y="970671"/>
            <a:chExt cx="3212513" cy="3341753"/>
          </a:xfrm>
        </p:grpSpPr>
        <p:sp>
          <p:nvSpPr>
            <p:cNvPr id="13" name="타원 12"/>
            <p:cNvSpPr/>
            <p:nvPr/>
          </p:nvSpPr>
          <p:spPr>
            <a:xfrm>
              <a:off x="1041009" y="970671"/>
              <a:ext cx="1448973" cy="1448973"/>
            </a:xfrm>
            <a:prstGeom prst="ellipse">
              <a:avLst/>
            </a:prstGeom>
            <a:solidFill>
              <a:srgbClr val="C8E4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/>
            <p:cNvSpPr/>
            <p:nvPr/>
          </p:nvSpPr>
          <p:spPr>
            <a:xfrm>
              <a:off x="1323533" y="1382435"/>
              <a:ext cx="2929989" cy="2929989"/>
            </a:xfrm>
            <a:prstGeom prst="ellipse">
              <a:avLst/>
            </a:prstGeom>
            <a:solidFill>
              <a:srgbClr val="FE9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220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24523" y="1050511"/>
            <a:ext cx="184537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50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</a:t>
            </a:r>
            <a:endParaRPr lang="ko-KR" altLang="en-US" sz="1150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0669901" y="1981535"/>
            <a:ext cx="152209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6635907" y="3252739"/>
            <a:ext cx="3890813" cy="1659974"/>
            <a:chOff x="7845729" y="3843583"/>
            <a:chExt cx="3890813" cy="1659974"/>
          </a:xfrm>
        </p:grpSpPr>
        <p:sp>
          <p:nvSpPr>
            <p:cNvPr id="6" name="TextBox 5"/>
            <p:cNvSpPr txBox="1"/>
            <p:nvPr/>
          </p:nvSpPr>
          <p:spPr>
            <a:xfrm>
              <a:off x="7845729" y="3843583"/>
              <a:ext cx="389080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5400" dirty="0" err="1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화소값</a:t>
              </a:r>
              <a:r>
                <a:rPr lang="ko-KR" altLang="en-US" sz="54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변환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037405" y="5041892"/>
              <a:ext cx="26991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4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Negative,</a:t>
              </a:r>
              <a:r>
                <a:rPr lang="ko-KR" altLang="en-US" sz="24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en-US" altLang="ko-KR" sz="24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Convert</a:t>
              </a:r>
              <a:endParaRPr lang="ko-KR" altLang="en-US" sz="2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3731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89A9159-BC90-4344-9726-FA9E3CD743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03" t="5299" r="9171" b="72992"/>
          <a:stretch/>
        </p:blipFill>
        <p:spPr>
          <a:xfrm>
            <a:off x="2938385" y="1333881"/>
            <a:ext cx="6197286" cy="405873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12AE5D2-3A9D-4892-85A3-08C181375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7094" y="2799267"/>
            <a:ext cx="3834906" cy="4058733"/>
          </a:xfrm>
          <a:prstGeom prst="rect">
            <a:avLst/>
          </a:prstGeom>
        </p:spPr>
      </p:pic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826141" cy="1046440"/>
            <a:chOff x="960681" y="2615402"/>
            <a:chExt cx="1826141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반전영상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3689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negative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2938385" y="515165"/>
            <a:ext cx="7885923" cy="763302"/>
            <a:chOff x="6796429" y="1608522"/>
            <a:chExt cx="7885923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78822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입력 영상의 밝기의 최대값에서 입력 영상의 각 화소의 밝기 값을 뺀 값으로 화소를 대체하는 것</a:t>
              </a: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D3A5C25-B546-43FA-88F6-813D5F1A6507}"/>
              </a:ext>
            </a:extLst>
          </p:cNvPr>
          <p:cNvSpPr/>
          <p:nvPr/>
        </p:nvSpPr>
        <p:spPr>
          <a:xfrm>
            <a:off x="4267200" y="4067908"/>
            <a:ext cx="1652954" cy="2110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A9482FC-4FFF-4083-90F0-EF78610B25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3992" y="2799267"/>
            <a:ext cx="3834907" cy="405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31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018309" cy="1046440"/>
            <a:chOff x="960681" y="2615402"/>
            <a:chExt cx="2018309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반전영상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20183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LUT-negative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2938385" y="515165"/>
            <a:ext cx="7457922" cy="763302"/>
            <a:chOff x="6796429" y="1608522"/>
            <a:chExt cx="7457922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25564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LUT, Look-Up-Table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7454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이미지의 대비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/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색상을 바꿀 수 있는 고정된 숫자 값의 테이블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색 보정용으로 자주 쓰인다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  <a:endParaRPr lang="ko-KR" altLang="en-US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F6FED7CC-EFD1-4357-8896-3D7625D3C3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213" t="5299" r="8252" b="75385"/>
          <a:stretch/>
        </p:blipFill>
        <p:spPr>
          <a:xfrm>
            <a:off x="2978989" y="1333882"/>
            <a:ext cx="6617429" cy="368359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3791260-6998-4B40-9744-6B5EFFA0E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1543" y="3175679"/>
            <a:ext cx="3480457" cy="3683596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C7C95730-9BEE-4DB2-81F1-6F78EFC90854}"/>
              </a:ext>
            </a:extLst>
          </p:cNvPr>
          <p:cNvSpPr/>
          <p:nvPr/>
        </p:nvSpPr>
        <p:spPr>
          <a:xfrm>
            <a:off x="3938954" y="3634154"/>
            <a:ext cx="1840523" cy="1992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AD06FA4-6010-48C9-9D9A-5DAA3C26120A}"/>
              </a:ext>
            </a:extLst>
          </p:cNvPr>
          <p:cNvSpPr/>
          <p:nvPr/>
        </p:nvSpPr>
        <p:spPr>
          <a:xfrm>
            <a:off x="3938953" y="2944847"/>
            <a:ext cx="3962401" cy="4616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DD503F4-851F-4D6D-9026-B3343639E6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9213" y="3175679"/>
            <a:ext cx="3480457" cy="368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09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380780" cy="1046440"/>
            <a:chOff x="960681" y="2615402"/>
            <a:chExt cx="2380780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3807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임계값</a:t>
              </a:r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영상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4947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threshold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3341461" y="515165"/>
            <a:ext cx="8551811" cy="763302"/>
            <a:chOff x="6796429" y="1608522"/>
            <a:chExt cx="8551811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85481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입력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영상의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밝기값이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주어진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임계값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(threshold)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보다 크면 최대값을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작으면 최소값으로 밝기를 설정한다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  <a:endParaRPr lang="ko-KR" altLang="en-US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D07EC22F-BA00-46F0-8833-E5052EFDD2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16" t="5470" r="6760" b="72479"/>
          <a:stretch/>
        </p:blipFill>
        <p:spPr>
          <a:xfrm>
            <a:off x="3341461" y="1333882"/>
            <a:ext cx="6434105" cy="377738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CAB52C8-D2ED-4114-9654-4A9BC065CC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1461" y="4016087"/>
            <a:ext cx="2684964" cy="284167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A7C0EFC-452E-4C45-B832-E9B4E5EA2C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4248" y="4016326"/>
            <a:ext cx="2684964" cy="284167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1570346-8A89-4980-9DE4-7769FCB356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7036" y="4039534"/>
            <a:ext cx="2684964" cy="284167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ABDCCBB1-9C93-474F-86DE-2E893D368F86}"/>
              </a:ext>
            </a:extLst>
          </p:cNvPr>
          <p:cNvSpPr/>
          <p:nvPr/>
        </p:nvSpPr>
        <p:spPr>
          <a:xfrm>
            <a:off x="7090602" y="2933700"/>
            <a:ext cx="1532698" cy="1905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AE8A01B-F45C-40FF-B201-C8168247385B}"/>
              </a:ext>
            </a:extLst>
          </p:cNvPr>
          <p:cNvSpPr/>
          <p:nvPr/>
        </p:nvSpPr>
        <p:spPr>
          <a:xfrm>
            <a:off x="7090602" y="3486617"/>
            <a:ext cx="2440748" cy="2471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794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380780" cy="1046440"/>
            <a:chOff x="960681" y="2615402"/>
            <a:chExt cx="2380780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3807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임계값</a:t>
              </a:r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영상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4122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Adaptive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3341461" y="515165"/>
            <a:ext cx="9003217" cy="763302"/>
            <a:chOff x="6796429" y="1608522"/>
            <a:chExt cx="9003217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24376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adaptiveThreshold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89995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하나의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임계값이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영상 전체에 적용되는 것이 아닌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화소마다 이웃을 고려하여 개별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임계값을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계산하여 적용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32689AC-7351-49CE-B679-69DA738339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58" t="5128" r="6462" b="74359"/>
          <a:stretch/>
        </p:blipFill>
        <p:spPr>
          <a:xfrm>
            <a:off x="3341460" y="1333881"/>
            <a:ext cx="7091567" cy="3636703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341DED39-D394-4B08-93B2-9B7D904B0A90}"/>
              </a:ext>
            </a:extLst>
          </p:cNvPr>
          <p:cNvSpPr/>
          <p:nvPr/>
        </p:nvSpPr>
        <p:spPr>
          <a:xfrm>
            <a:off x="4316922" y="3056982"/>
            <a:ext cx="5680518" cy="2119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E7AC973-D03D-473E-8976-F1C04A2DFC17}"/>
              </a:ext>
            </a:extLst>
          </p:cNvPr>
          <p:cNvSpPr/>
          <p:nvPr/>
        </p:nvSpPr>
        <p:spPr>
          <a:xfrm>
            <a:off x="4316922" y="3483022"/>
            <a:ext cx="5924358" cy="2119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74F86B1-E59D-4215-9783-60B423F07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0862" y="4335541"/>
            <a:ext cx="2405265" cy="254565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DD64C1C-0837-4F03-AB0D-6D0BBC06E1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4312" y="4312350"/>
            <a:ext cx="2405265" cy="254565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0BC64CF3-55B2-4DBF-9083-99FB9A8F9F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27762" y="4312350"/>
            <a:ext cx="2405265" cy="254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3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970411" cy="1046440"/>
            <a:chOff x="960681" y="2615402"/>
            <a:chExt cx="1970411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9704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선형 변환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15447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convertTo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3341461" y="515165"/>
            <a:ext cx="8073795" cy="763302"/>
            <a:chOff x="6796429" y="1608522"/>
            <a:chExt cx="8073795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80701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입력 영상의 값을 기울기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(scale), y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절편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(shift)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인 직선의 방정식에 의해 변환하여 출력 영상을 만든다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  <a:endParaRPr lang="ko-KR" altLang="en-US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6D6D893-E5D7-4B7E-B5A5-8A82300A744D}"/>
                  </a:ext>
                </a:extLst>
              </p:cNvPr>
              <p:cNvSpPr txBox="1"/>
              <p:nvPr/>
            </p:nvSpPr>
            <p:spPr>
              <a:xfrm>
                <a:off x="3341461" y="1333882"/>
                <a:ext cx="301948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𝑠𝑐𝑎𝑙𝑒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𝑠h𝑖𝑓𝑡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6D6D893-E5D7-4B7E-B5A5-8A82300A74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1461" y="1333882"/>
                <a:ext cx="3019481" cy="276999"/>
              </a:xfrm>
              <a:prstGeom prst="rect">
                <a:avLst/>
              </a:prstGeom>
              <a:blipFill>
                <a:blip r:embed="rId3"/>
                <a:stretch>
                  <a:fillRect l="-202" r="-1818" b="-4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그림 11">
            <a:extLst>
              <a:ext uri="{FF2B5EF4-FFF2-40B4-BE49-F238E27FC236}">
                <a16:creationId xmlns:a16="http://schemas.microsoft.com/office/drawing/2014/main" id="{D9305110-F9C7-4D7B-8225-6C96CF0DE0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93" t="5416" r="6145" b="61436"/>
          <a:stretch/>
        </p:blipFill>
        <p:spPr>
          <a:xfrm>
            <a:off x="3341460" y="1666296"/>
            <a:ext cx="5714549" cy="467653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31EAC5D-1353-4795-A154-FE13741E32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8766" y="1580494"/>
            <a:ext cx="2493234" cy="263875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AA1454CF-0940-4399-A425-D61D318CDF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8766" y="4219247"/>
            <a:ext cx="2493234" cy="2638753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D926C81E-1BAA-4673-B6BB-A1FC7B02C8E9}"/>
              </a:ext>
            </a:extLst>
          </p:cNvPr>
          <p:cNvSpPr/>
          <p:nvPr/>
        </p:nvSpPr>
        <p:spPr>
          <a:xfrm>
            <a:off x="4144520" y="4067176"/>
            <a:ext cx="4175568" cy="381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527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970411" cy="1046440"/>
            <a:chOff x="960681" y="2615402"/>
            <a:chExt cx="1970411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9704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로그 변환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200177"/>
              <a:ext cx="63030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log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3341461" y="515165"/>
            <a:ext cx="7279988" cy="763302"/>
            <a:chOff x="6796429" y="1608522"/>
            <a:chExt cx="7279988" cy="763302"/>
          </a:xfrm>
        </p:grpSpPr>
        <p:sp>
          <p:nvSpPr>
            <p:cNvPr id="8" name="TextBox 7"/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00066" y="2064047"/>
              <a:ext cx="72763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입력값에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대한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log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값을 출력 영상에 저장한다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입력값의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범위가 매우 넓을 때 효과적이다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  <a:endParaRPr lang="ko-KR" altLang="en-US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6D6D893-E5D7-4B7E-B5A5-8A82300A744D}"/>
                  </a:ext>
                </a:extLst>
              </p:cNvPr>
              <p:cNvSpPr txBox="1"/>
              <p:nvPr/>
            </p:nvSpPr>
            <p:spPr>
              <a:xfrm>
                <a:off x="3341461" y="1333882"/>
                <a:ext cx="251485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ko-KR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</m:fName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(1+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d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6D6D893-E5D7-4B7E-B5A5-8A82300A74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1461" y="1333882"/>
                <a:ext cx="2514855" cy="276999"/>
              </a:xfrm>
              <a:prstGeom prst="rect">
                <a:avLst/>
              </a:prstGeom>
              <a:blipFill>
                <a:blip r:embed="rId3"/>
                <a:stretch>
                  <a:fillRect l="-242" r="-2421" b="-4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그림 12">
            <a:extLst>
              <a:ext uri="{FF2B5EF4-FFF2-40B4-BE49-F238E27FC236}">
                <a16:creationId xmlns:a16="http://schemas.microsoft.com/office/drawing/2014/main" id="{3CF6117C-6335-4C91-A751-5EFFE0807E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548" t="5299" r="5866" b="64091"/>
          <a:stretch/>
        </p:blipFill>
        <p:spPr>
          <a:xfrm>
            <a:off x="3341461" y="1666296"/>
            <a:ext cx="6165954" cy="4800472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396FDA10-0F1B-4E35-BDDC-2D777CA838BD}"/>
              </a:ext>
            </a:extLst>
          </p:cNvPr>
          <p:cNvSpPr/>
          <p:nvPr/>
        </p:nvSpPr>
        <p:spPr>
          <a:xfrm>
            <a:off x="4039088" y="3016250"/>
            <a:ext cx="1817228" cy="4635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CECF8A3-B0D8-4FC5-8FA2-D93DC7C6F1A4}"/>
              </a:ext>
            </a:extLst>
          </p:cNvPr>
          <p:cNvSpPr/>
          <p:nvPr/>
        </p:nvSpPr>
        <p:spPr>
          <a:xfrm>
            <a:off x="4039088" y="3834757"/>
            <a:ext cx="1112032" cy="1428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B4ADEBD-8C20-4B79-A7F8-CD945CFD0E46}"/>
              </a:ext>
            </a:extLst>
          </p:cNvPr>
          <p:cNvSpPr/>
          <p:nvPr/>
        </p:nvSpPr>
        <p:spPr>
          <a:xfrm>
            <a:off x="4039088" y="4901842"/>
            <a:ext cx="5066812" cy="1428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4D7F1241-A322-4E49-9507-06B443F977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144" y="1534724"/>
            <a:ext cx="2514856" cy="266163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92E3DE8-71F0-4543-AE85-164B50AAAB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77144" y="4196362"/>
            <a:ext cx="2514856" cy="266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2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3275</TotalTime>
  <Words>717</Words>
  <Application>Microsoft Office PowerPoint</Application>
  <PresentationFormat>와이드스크린</PresentationFormat>
  <Paragraphs>139</Paragraphs>
  <Slides>27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KoPub돋움체 Bold</vt:lpstr>
      <vt:lpstr>KoPub돋움체 Light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윤진호</dc:creator>
  <cp:lastModifiedBy>송대석</cp:lastModifiedBy>
  <cp:revision>249</cp:revision>
  <dcterms:created xsi:type="dcterms:W3CDTF">2020-08-18T14:02:52Z</dcterms:created>
  <dcterms:modified xsi:type="dcterms:W3CDTF">2022-03-25T03:44:07Z</dcterms:modified>
</cp:coreProperties>
</file>

<file path=docProps/thumbnail.jpeg>
</file>